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8638" autoAdjust="0"/>
  </p:normalViewPr>
  <p:slideViewPr>
    <p:cSldViewPr snapToGrid="0">
      <p:cViewPr varScale="1">
        <p:scale>
          <a:sx n="58" d="100"/>
          <a:sy n="58"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90EC3B-A3F9-41C2-9403-84A4531937EE}" type="datetimeFigureOut">
              <a:rPr lang="en-US" smtClean="0"/>
              <a:t>10/6/2021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7D0AC8-50D9-484C-A397-BD23AD809599}" type="slidenum">
              <a:rPr lang="en-US" smtClean="0"/>
              <a:t>‹#›</a:t>
            </a:fld>
            <a:endParaRPr lang="en-US"/>
          </a:p>
        </p:txBody>
      </p:sp>
    </p:spTree>
    <p:extLst>
      <p:ext uri="{BB962C8B-B14F-4D97-AF65-F5344CB8AC3E}">
        <p14:creationId xmlns:p14="http://schemas.microsoft.com/office/powerpoint/2010/main" val="2708455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issue that is present in capital punishment is abolishing it because it is immoral. Using utilitarian ethical values death penalty is unethical since the victims pass through cruel treatment because of their mistakes. Although punishment is essential to deter crimes, capital punishment intends to prevent inhumane actions, but the method is cruel and degrading. Furthermore, one cannot correct an inappropriate activity by doing another wrong. Also, capital punishment brutalizes society, including the victim's family, resulting in revenge and hatred in the community. Finally, capital punishment causes suffering to the prison because the methods used, Such as strangulation, can cause torture.</a:t>
            </a:r>
          </a:p>
          <a:p>
            <a:endParaRPr lang="en-US" dirty="0"/>
          </a:p>
        </p:txBody>
      </p:sp>
      <p:sp>
        <p:nvSpPr>
          <p:cNvPr id="4" name="Slide Number Placeholder 3"/>
          <p:cNvSpPr>
            <a:spLocks noGrp="1"/>
          </p:cNvSpPr>
          <p:nvPr>
            <p:ph type="sldNum" sz="quarter" idx="5"/>
          </p:nvPr>
        </p:nvSpPr>
        <p:spPr/>
        <p:txBody>
          <a:bodyPr/>
          <a:lstStyle/>
          <a:p>
            <a:fld id="{FD7D0AC8-50D9-484C-A397-BD23AD809599}" type="slidenum">
              <a:rPr lang="en-US" smtClean="0"/>
              <a:t>2</a:t>
            </a:fld>
            <a:endParaRPr lang="en-US"/>
          </a:p>
        </p:txBody>
      </p:sp>
    </p:spTree>
    <p:extLst>
      <p:ext uri="{BB962C8B-B14F-4D97-AF65-F5344CB8AC3E}">
        <p14:creationId xmlns:p14="http://schemas.microsoft.com/office/powerpoint/2010/main" val="2319292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issue of capital punishment is affected by both cultural and religious choices. Religious choices, for instance, influences individuals by either accepting or opposing the practice. Most Islamic countries use Sharia laws that argue taking of life leads to taking one's own, therefore allowing capital punishment. Similarly, Early Christians were against murder as punishment, but they accepted it as time goes. Buddhist have solid values for human lives and thus do not support death sentences. Also, Judaism disagrees with the practice unless of certain occasions such as genocide or treason. Culture is critical in determining the position on capital punishment. For example, since America is a multicultural state, it will have varying beliefs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Garland,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long decline in executions is because of the growing racial diversity in the American culture and the generation change, which alters individuals' attitudes, especially the older Americans.</a:t>
            </a:r>
          </a:p>
          <a:p>
            <a:endParaRPr lang="en-US" dirty="0"/>
          </a:p>
        </p:txBody>
      </p:sp>
      <p:sp>
        <p:nvSpPr>
          <p:cNvPr id="4" name="Slide Number Placeholder 3"/>
          <p:cNvSpPr>
            <a:spLocks noGrp="1"/>
          </p:cNvSpPr>
          <p:nvPr>
            <p:ph type="sldNum" sz="quarter" idx="5"/>
          </p:nvPr>
        </p:nvSpPr>
        <p:spPr/>
        <p:txBody>
          <a:bodyPr/>
          <a:lstStyle/>
          <a:p>
            <a:fld id="{FD7D0AC8-50D9-484C-A397-BD23AD809599}" type="slidenum">
              <a:rPr lang="en-US" smtClean="0"/>
              <a:t>3</a:t>
            </a:fld>
            <a:endParaRPr lang="en-US"/>
          </a:p>
        </p:txBody>
      </p:sp>
    </p:spTree>
    <p:extLst>
      <p:ext uri="{BB962C8B-B14F-4D97-AF65-F5344CB8AC3E}">
        <p14:creationId xmlns:p14="http://schemas.microsoft.com/office/powerpoint/2010/main" val="4135137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Individuals have varying beliefs depending on their experiences and experiments. Therefore, personal beliefs on capital punishment will change based on individuals. For instance, the judgment concerning moral action will determine the support or opposition of capital punishment. Some people believe that capital punishment is killing and against their belief. Also, a personal belief that every individual's life has value and should be preserved regardless of their behavior or act unless there is a critical reason to take it. The right to life is an inalienable right to everyone, and capital punishment violates it. Capital punishment is cruel because of the methods used, including lethal injection, which may cause the prisoner to suffer before death. </a:t>
            </a:r>
          </a:p>
          <a:p>
            <a:endParaRPr lang="en-US" dirty="0"/>
          </a:p>
        </p:txBody>
      </p:sp>
      <p:sp>
        <p:nvSpPr>
          <p:cNvPr id="4" name="Slide Number Placeholder 3"/>
          <p:cNvSpPr>
            <a:spLocks noGrp="1"/>
          </p:cNvSpPr>
          <p:nvPr>
            <p:ph type="sldNum" sz="quarter" idx="5"/>
          </p:nvPr>
        </p:nvSpPr>
        <p:spPr/>
        <p:txBody>
          <a:bodyPr/>
          <a:lstStyle/>
          <a:p>
            <a:fld id="{FD7D0AC8-50D9-484C-A397-BD23AD809599}" type="slidenum">
              <a:rPr lang="en-US" smtClean="0"/>
              <a:t>4</a:t>
            </a:fld>
            <a:endParaRPr lang="en-US"/>
          </a:p>
        </p:txBody>
      </p:sp>
    </p:spTree>
    <p:extLst>
      <p:ext uri="{BB962C8B-B14F-4D97-AF65-F5344CB8AC3E}">
        <p14:creationId xmlns:p14="http://schemas.microsoft.com/office/powerpoint/2010/main" val="2040171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Interpersonal beliefs determine the relationship between individuals. Capital punishment is affected by interpersonal beliefs because most people believe that a death sentence can kill innocent persons. When innocent lives are taken, and the truth is known, individuals' relationships will be altered. Capital punishment is a way of seeking revenge to pass the feeling of hatred. The political relationship between the democrats and the republics also influences individuals' beliefs because the democrats have changed their beliefs in recent years while the republicans are the same. Finally, most people are not accountable for their acts through capital punishment because some people are executed when they are insane.</a:t>
            </a:r>
          </a:p>
          <a:p>
            <a:endParaRPr lang="en-US" dirty="0"/>
          </a:p>
        </p:txBody>
      </p:sp>
      <p:sp>
        <p:nvSpPr>
          <p:cNvPr id="4" name="Slide Number Placeholder 3"/>
          <p:cNvSpPr>
            <a:spLocks noGrp="1"/>
          </p:cNvSpPr>
          <p:nvPr>
            <p:ph type="sldNum" sz="quarter" idx="5"/>
          </p:nvPr>
        </p:nvSpPr>
        <p:spPr/>
        <p:txBody>
          <a:bodyPr/>
          <a:lstStyle/>
          <a:p>
            <a:fld id="{FD7D0AC8-50D9-484C-A397-BD23AD809599}" type="slidenum">
              <a:rPr lang="en-US" smtClean="0"/>
              <a:t>5</a:t>
            </a:fld>
            <a:endParaRPr lang="en-US"/>
          </a:p>
        </p:txBody>
      </p:sp>
    </p:spTree>
    <p:extLst>
      <p:ext uri="{BB962C8B-B14F-4D97-AF65-F5344CB8AC3E}">
        <p14:creationId xmlns:p14="http://schemas.microsoft.com/office/powerpoint/2010/main" val="2020690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235752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792778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1711149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BC2056-422A-457D-A203-30807501E2E9}"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273624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BC2056-422A-457D-A203-30807501E2E9}" type="datetimeFigureOut">
              <a:rPr lang="en-US" smtClean="0"/>
              <a:t>10/6/2021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2216583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BC2056-422A-457D-A203-30807501E2E9}" type="datetimeFigureOut">
              <a:rPr lang="en-US" smtClean="0"/>
              <a:t>10/6/2021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1294373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C2056-422A-457D-A203-30807501E2E9}" type="datetimeFigureOut">
              <a:rPr lang="en-US" smtClean="0"/>
              <a:t>10/6/2021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2662202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BC2056-422A-457D-A203-30807501E2E9}"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101907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BC2056-422A-457D-A203-30807501E2E9}" type="datetimeFigureOut">
              <a:rPr lang="en-US" smtClean="0"/>
              <a:t>10/6/2021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564758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322831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56784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4006980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80362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14466677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3011016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BC2056-422A-457D-A203-30807501E2E9}" type="datetimeFigureOut">
              <a:rPr lang="en-US" smtClean="0"/>
              <a:t>10/6/2021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B4462-A051-422A-92C9-4EF6CCCC5B39}" type="slidenum">
              <a:rPr lang="en-US" smtClean="0"/>
              <a:t>‹#›</a:t>
            </a:fld>
            <a:endParaRPr lang="en-US"/>
          </a:p>
        </p:txBody>
      </p:sp>
    </p:spTree>
    <p:extLst>
      <p:ext uri="{BB962C8B-B14F-4D97-AF65-F5344CB8AC3E}">
        <p14:creationId xmlns:p14="http://schemas.microsoft.com/office/powerpoint/2010/main" val="1089547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5BC2056-422A-457D-A203-30807501E2E9}" type="datetimeFigureOut">
              <a:rPr lang="en-US" smtClean="0"/>
              <a:t>10/6/2021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0B4462-A051-422A-92C9-4EF6CCCC5B39}" type="slidenum">
              <a:rPr lang="en-US" smtClean="0"/>
              <a:t>‹#›</a:t>
            </a:fld>
            <a:endParaRPr lang="en-US"/>
          </a:p>
        </p:txBody>
      </p:sp>
    </p:spTree>
    <p:extLst>
      <p:ext uri="{BB962C8B-B14F-4D97-AF65-F5344CB8AC3E}">
        <p14:creationId xmlns:p14="http://schemas.microsoft.com/office/powerpoint/2010/main" val="36843852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560F4-4C45-41F7-9472-E5ED25BC55E8}"/>
              </a:ext>
            </a:extLst>
          </p:cNvPr>
          <p:cNvSpPr>
            <a:spLocks noGrp="1"/>
          </p:cNvSpPr>
          <p:nvPr>
            <p:ph type="ctrTitle"/>
          </p:nvPr>
        </p:nvSpPr>
        <p:spPr/>
        <p:txBody>
          <a:bodyPr/>
          <a:lstStyle/>
          <a:p>
            <a:r>
              <a:rPr lang="en-US" sz="4400" dirty="0">
                <a:effectLst/>
                <a:latin typeface="Times New Roman" panose="02020603050405020304" pitchFamily="18" charset="0"/>
                <a:ea typeface="Calibri" panose="020F0502020204030204" pitchFamily="34" charset="0"/>
                <a:cs typeface="Times New Roman" panose="02020603050405020304" pitchFamily="18" charset="0"/>
              </a:rPr>
              <a:t>Social Justice: Opposing Capital Punishment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81F32260-CC93-43D7-964E-010A4BF7DAEB}"/>
              </a:ext>
            </a:extLst>
          </p:cNvPr>
          <p:cNvSpPr>
            <a:spLocks noGrp="1"/>
          </p:cNvSpPr>
          <p:nvPr>
            <p:ph type="subTitle"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a:p>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4270179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64F1BD-69DC-4076-BA26-2626754741D6}"/>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6802E14-6044-4C8A-990F-F80309998D74}"/>
              </a:ext>
            </a:extLst>
          </p:cNvPr>
          <p:cNvSpPr>
            <a:spLocks noGrp="1"/>
          </p:cNvSpPr>
          <p:nvPr>
            <p:ph type="title"/>
          </p:nvPr>
        </p:nvSpPr>
        <p:spPr/>
        <p:txBody>
          <a:bodyPr/>
          <a:lstStyle/>
          <a:p>
            <a:pPr algn="ctr"/>
            <a:r>
              <a:rPr lang="en-US" dirty="0">
                <a:solidFill>
                  <a:schemeClr val="bg1"/>
                </a:solidFill>
                <a:latin typeface="Times New Roman" panose="02020603050405020304" pitchFamily="18" charset="0"/>
                <a:cs typeface="Times New Roman" panose="02020603050405020304" pitchFamily="18" charset="0"/>
              </a:rPr>
              <a:t>Capital Punishment Intentions not Achieved</a:t>
            </a:r>
          </a:p>
        </p:txBody>
      </p:sp>
      <p:sp>
        <p:nvSpPr>
          <p:cNvPr id="3" name="Content Placeholder 2">
            <a:extLst>
              <a:ext uri="{FF2B5EF4-FFF2-40B4-BE49-F238E27FC236}">
                <a16:creationId xmlns:a16="http://schemas.microsoft.com/office/drawing/2014/main" id="{BC584507-5115-4FB2-856C-2BD230B6FA21}"/>
              </a:ext>
            </a:extLst>
          </p:cNvPr>
          <p:cNvSpPr>
            <a:spLocks noGrp="1"/>
          </p:cNvSpPr>
          <p:nvPr>
            <p:ph idx="1"/>
          </p:nvPr>
        </p:nvSpPr>
        <p:spPr>
          <a:xfrm>
            <a:off x="121024" y="1582367"/>
            <a:ext cx="9152978" cy="4549492"/>
          </a:xfrm>
        </p:spPr>
        <p:txBody>
          <a:bodyPr>
            <a:normAutofit/>
          </a:bodyPr>
          <a:lstStyle/>
          <a:p>
            <a:pPr marL="0" marR="0">
              <a:lnSpc>
                <a:spcPct val="107000"/>
              </a:lnSpc>
              <a:spcBef>
                <a:spcPts val="0"/>
              </a:spcBef>
              <a:spcAft>
                <a:spcPts val="800"/>
              </a:spcAft>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The death penalty is immoral</a:t>
            </a:r>
          </a:p>
          <a:p>
            <a:pPr marL="0" marR="0">
              <a:lnSpc>
                <a:spcPct val="107000"/>
              </a:lnSpc>
              <a:spcBef>
                <a:spcPts val="0"/>
              </a:spcBef>
              <a:spcAft>
                <a:spcPts val="800"/>
              </a:spcAft>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does not deter crime</a:t>
            </a:r>
          </a:p>
          <a:p>
            <a:pPr marL="0" marR="0">
              <a:lnSpc>
                <a:spcPct val="107000"/>
              </a:lnSpc>
              <a:spcBef>
                <a:spcPts val="0"/>
              </a:spcBef>
              <a:spcAft>
                <a:spcPts val="800"/>
              </a:spcAft>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the punishment aims to prevent inhumane actions, but it is cruel and degrading</a:t>
            </a:r>
          </a:p>
          <a:p>
            <a:pPr marL="0" marR="0">
              <a:lnSpc>
                <a:spcPct val="107000"/>
              </a:lnSpc>
              <a:spcBef>
                <a:spcPts val="0"/>
              </a:spcBef>
              <a:spcAft>
                <a:spcPts val="800"/>
              </a:spcAft>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capital punishment brutalizes the society</a:t>
            </a:r>
          </a:p>
          <a:p>
            <a:pPr marL="0" marR="0">
              <a:lnSpc>
                <a:spcPct val="107000"/>
              </a:lnSpc>
              <a:spcBef>
                <a:spcPts val="0"/>
              </a:spcBef>
              <a:spcAft>
                <a:spcPts val="800"/>
              </a:spcAft>
            </a:pP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the victim faces significant suffering because of the methods used (</a:t>
            </a:r>
            <a:r>
              <a:rPr lang="en-US" sz="24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Hochkammer</a:t>
            </a:r>
            <a:r>
              <a:rPr lang="en-US"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2017)</a:t>
            </a:r>
          </a:p>
          <a:p>
            <a:endParaRPr lang="en-US" dirty="0"/>
          </a:p>
        </p:txBody>
      </p:sp>
    </p:spTree>
    <p:extLst>
      <p:ext uri="{BB962C8B-B14F-4D97-AF65-F5344CB8AC3E}">
        <p14:creationId xmlns:p14="http://schemas.microsoft.com/office/powerpoint/2010/main" val="3618125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6942-C1DC-44AC-9B95-29156723EBC3}"/>
              </a:ext>
            </a:extLst>
          </p:cNvPr>
          <p:cNvSpPr>
            <a:spLocks noGrp="1"/>
          </p:cNvSpPr>
          <p:nvPr>
            <p:ph type="title"/>
          </p:nvPr>
        </p:nvSpPr>
        <p:spPr/>
        <p:txBody>
          <a:bodyPr>
            <a:normAutofit/>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Religious or cultural</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BC6C1AE-8EF7-4D14-9C5D-433D2531B1A8}"/>
              </a:ext>
            </a:extLst>
          </p:cNvPr>
          <p:cNvSpPr>
            <a:spLocks noGrp="1"/>
          </p:cNvSpPr>
          <p:nvPr>
            <p:ph idx="1"/>
          </p:nvPr>
        </p:nvSpPr>
        <p:spPr>
          <a:xfrm>
            <a:off x="838200" y="1825625"/>
            <a:ext cx="10515600" cy="4800258"/>
          </a:xfrm>
        </p:spPr>
        <p:txBody>
          <a:bodyPr>
            <a:normAutofit lnSpcReduction="10000"/>
          </a:bodyPr>
          <a:lstStyle/>
          <a:p>
            <a:pPr marL="0" marR="0" indent="0">
              <a:lnSpc>
                <a:spcPct val="107000"/>
              </a:lnSpc>
              <a:spcBef>
                <a:spcPts val="0"/>
              </a:spcBef>
              <a:spcAft>
                <a:spcPts val="800"/>
              </a:spcAft>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Religious</a:t>
            </a:r>
          </a:p>
          <a:p>
            <a:pPr marL="342900" marR="0" lvl="0" indent="-342900">
              <a:lnSpc>
                <a:spcPct val="107000"/>
              </a:lnSpc>
              <a:spcBef>
                <a:spcPts val="0"/>
              </a:spcBef>
              <a:spcAft>
                <a:spcPts val="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Majority of Islamic nations run by sharia laws and permit capital punishment</a:t>
            </a:r>
          </a:p>
          <a:p>
            <a:pPr marL="342900" marR="0" lvl="0" indent="-342900">
              <a:lnSpc>
                <a:spcPct val="107000"/>
              </a:lnSpc>
              <a:spcBef>
                <a:spcPts val="0"/>
              </a:spcBef>
              <a:spcAft>
                <a:spcPts val="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Early Christians were against the death penalty but are currently accepting it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Sabriseilabi</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2021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Buddhist have compassion for the lives of others</a:t>
            </a:r>
          </a:p>
          <a:p>
            <a:pPr marL="342900" marR="0" lvl="0" indent="-342900">
              <a:lnSpc>
                <a:spcPct val="107000"/>
              </a:lnSpc>
              <a:spcBef>
                <a:spcPts val="0"/>
              </a:spcBef>
              <a:spcAft>
                <a:spcPts val="80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Judaism disagrees with the practice unless on certain occasions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Sabriseilabi</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2021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Cultural</a:t>
            </a:r>
          </a:p>
          <a:p>
            <a:pPr marL="342900" marR="0" lvl="0" indent="-342900">
              <a:lnSpc>
                <a:spcPct val="107000"/>
              </a:lnSpc>
              <a:spcBef>
                <a:spcPts val="0"/>
              </a:spcBef>
              <a:spcAft>
                <a:spcPts val="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America is a multicultural society (</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Garland, 2017</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Generational change</a:t>
            </a:r>
          </a:p>
          <a:p>
            <a:pPr marL="342900" marR="0" lvl="0" indent="-342900">
              <a:lnSpc>
                <a:spcPct val="107000"/>
              </a:lnSpc>
              <a:spcBef>
                <a:spcPts val="0"/>
              </a:spcBef>
              <a:spcAft>
                <a:spcPts val="800"/>
              </a:spcAft>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Growing racial diversity</a:t>
            </a:r>
          </a:p>
          <a:p>
            <a:endParaRPr lang="en-US" dirty="0"/>
          </a:p>
        </p:txBody>
      </p:sp>
    </p:spTree>
    <p:extLst>
      <p:ext uri="{BB962C8B-B14F-4D97-AF65-F5344CB8AC3E}">
        <p14:creationId xmlns:p14="http://schemas.microsoft.com/office/powerpoint/2010/main" val="3925704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A0F97-77D0-4866-9C27-FDE9BF9B0DE6}"/>
              </a:ext>
            </a:extLst>
          </p:cNvPr>
          <p:cNvSpPr>
            <a:spLocks noGrp="1"/>
          </p:cNvSpPr>
          <p:nvPr>
            <p:ph type="title"/>
          </p:nvPr>
        </p:nvSpPr>
        <p:spPr/>
        <p:txBody>
          <a:bodyPr>
            <a:normAutofit/>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Personal or Interpersonal Beliefs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6FE41D0-A8EF-45B6-95B9-635021CECEA7}"/>
              </a:ext>
            </a:extLst>
          </p:cNvPr>
          <p:cNvSpPr>
            <a:spLocks noGrp="1"/>
          </p:cNvSpPr>
          <p:nvPr>
            <p:ph idx="1"/>
          </p:nvPr>
        </p:nvSpPr>
        <p:spPr>
          <a:xfrm>
            <a:off x="4254250" y="1653988"/>
            <a:ext cx="5530740" cy="4594412"/>
          </a:xfrm>
        </p:spPr>
        <p:txBody>
          <a:bodyPr/>
          <a:lstStyle/>
          <a:p>
            <a:pPr marL="0" marR="0" indent="0">
              <a:lnSpc>
                <a:spcPct val="107000"/>
              </a:lnSpc>
              <a:spcBef>
                <a:spcPts val="0"/>
              </a:spcBef>
              <a:spcAft>
                <a:spcPts val="800"/>
              </a:spcAft>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Personal beliefs</a:t>
            </a:r>
          </a:p>
          <a:p>
            <a:pPr marR="0">
              <a:lnSpc>
                <a:spcPct val="107000"/>
              </a:lnSpc>
              <a:spcBef>
                <a:spcPts val="0"/>
              </a:spcBef>
              <a:spcAft>
                <a:spcPts val="800"/>
              </a:spcAft>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Individual judgment concerning what is moral</a:t>
            </a:r>
          </a:p>
          <a:p>
            <a:pPr marR="0">
              <a:lnSpc>
                <a:spcPct val="107000"/>
              </a:lnSpc>
              <a:spcBef>
                <a:spcPts val="0"/>
              </a:spcBef>
              <a:spcAft>
                <a:spcPts val="800"/>
              </a:spcAft>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Value for Human life</a:t>
            </a:r>
          </a:p>
          <a:p>
            <a:pPr marR="0">
              <a:lnSpc>
                <a:spcPct val="107000"/>
              </a:lnSpc>
              <a:spcBef>
                <a:spcPts val="0"/>
              </a:spcBef>
              <a:spcAft>
                <a:spcPts val="800"/>
              </a:spcAft>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Understanding that every person has a right to live</a:t>
            </a:r>
          </a:p>
          <a:p>
            <a:pPr marR="0">
              <a:lnSpc>
                <a:spcPct val="107000"/>
              </a:lnSpc>
              <a:spcBef>
                <a:spcPts val="0"/>
              </a:spcBef>
              <a:spcAft>
                <a:spcPts val="800"/>
              </a:spcAft>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Capital punishment is cruel</a:t>
            </a:r>
          </a:p>
          <a:p>
            <a:endParaRPr lang="en-US" dirty="0"/>
          </a:p>
        </p:txBody>
      </p:sp>
      <p:pic>
        <p:nvPicPr>
          <p:cNvPr id="5" name="Picture 4">
            <a:extLst>
              <a:ext uri="{FF2B5EF4-FFF2-40B4-BE49-F238E27FC236}">
                <a16:creationId xmlns:a16="http://schemas.microsoft.com/office/drawing/2014/main" id="{140DF38C-F45E-4561-9E55-25C8A6C2A7A9}"/>
              </a:ext>
            </a:extLst>
          </p:cNvPr>
          <p:cNvPicPr>
            <a:picLocks noChangeAspect="1"/>
          </p:cNvPicPr>
          <p:nvPr/>
        </p:nvPicPr>
        <p:blipFill rotWithShape="1">
          <a:blip r:embed="rId3"/>
          <a:srcRect b="8010"/>
          <a:stretch/>
        </p:blipFill>
        <p:spPr>
          <a:xfrm>
            <a:off x="0" y="1653988"/>
            <a:ext cx="4254250" cy="5204012"/>
          </a:xfrm>
          <a:prstGeom prst="rect">
            <a:avLst/>
          </a:prstGeom>
        </p:spPr>
      </p:pic>
    </p:spTree>
    <p:extLst>
      <p:ext uri="{BB962C8B-B14F-4D97-AF65-F5344CB8AC3E}">
        <p14:creationId xmlns:p14="http://schemas.microsoft.com/office/powerpoint/2010/main" val="2235587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3F47-6290-4AEB-A428-0EDBB97D1390}"/>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Personal or Interpersonal Beliefs Cont.</a:t>
            </a:r>
            <a:endParaRPr lang="en-US" dirty="0"/>
          </a:p>
        </p:txBody>
      </p:sp>
      <p:sp>
        <p:nvSpPr>
          <p:cNvPr id="3" name="Content Placeholder 2">
            <a:extLst>
              <a:ext uri="{FF2B5EF4-FFF2-40B4-BE49-F238E27FC236}">
                <a16:creationId xmlns:a16="http://schemas.microsoft.com/office/drawing/2014/main" id="{B97CD7E7-4B20-4286-9A1C-A9845820DAF1}"/>
              </a:ext>
            </a:extLst>
          </p:cNvPr>
          <p:cNvSpPr>
            <a:spLocks noGrp="1"/>
          </p:cNvSpPr>
          <p:nvPr>
            <p:ph idx="1"/>
          </p:nvPr>
        </p:nvSpPr>
        <p:spPr/>
        <p:txBody>
          <a:bodyPr/>
          <a:lstStyle/>
          <a:p>
            <a:pPr marL="0" marR="0" indent="0">
              <a:lnSpc>
                <a:spcPct val="107000"/>
              </a:lnSpc>
              <a:spcBef>
                <a:spcPts val="0"/>
              </a:spcBef>
              <a:spcAft>
                <a:spcPts val="800"/>
              </a:spcAft>
              <a:buNone/>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Interpersonal Beliefs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Execution of the innocent individuals</a:t>
            </a:r>
          </a:p>
          <a:p>
            <a:pPr marR="0">
              <a:lnSpc>
                <a:spcPct val="107000"/>
              </a:lnSpc>
              <a:spcBef>
                <a:spcPts val="0"/>
              </a:spcBef>
              <a:spcAft>
                <a:spcPts val="800"/>
              </a:spcAft>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Seek revenge on the enemy</a:t>
            </a:r>
          </a:p>
          <a:p>
            <a:pPr marR="0">
              <a:lnSpc>
                <a:spcPct val="107000"/>
              </a:lnSpc>
              <a:spcBef>
                <a:spcPts val="0"/>
              </a:spcBef>
              <a:spcAft>
                <a:spcPts val="800"/>
              </a:spcAft>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social attitude between individuals</a:t>
            </a:r>
          </a:p>
          <a:p>
            <a:pPr marR="0">
              <a:lnSpc>
                <a:spcPct val="107000"/>
              </a:lnSpc>
              <a:spcBef>
                <a:spcPts val="0"/>
              </a:spcBef>
              <a:spcAft>
                <a:spcPts val="800"/>
              </a:spcAft>
              <a:buFont typeface="Wingdings" panose="05000000000000000000" pitchFamily="2" charset="2"/>
              <a:buChar char="Ø"/>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Prisoners will not be accountable for their acts</a:t>
            </a:r>
          </a:p>
          <a:p>
            <a:endParaRPr lang="en-US" dirty="0"/>
          </a:p>
        </p:txBody>
      </p:sp>
    </p:spTree>
    <p:extLst>
      <p:ext uri="{BB962C8B-B14F-4D97-AF65-F5344CB8AC3E}">
        <p14:creationId xmlns:p14="http://schemas.microsoft.com/office/powerpoint/2010/main" val="4170274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65889-BD95-4D96-BBE8-173CFD480E6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r>
              <a:rPr lang="en-US" dirty="0"/>
              <a:t> </a:t>
            </a:r>
          </a:p>
        </p:txBody>
      </p:sp>
      <p:sp>
        <p:nvSpPr>
          <p:cNvPr id="3" name="Content Placeholder 2">
            <a:extLst>
              <a:ext uri="{FF2B5EF4-FFF2-40B4-BE49-F238E27FC236}">
                <a16:creationId xmlns:a16="http://schemas.microsoft.com/office/drawing/2014/main" id="{9FDB0271-EEB6-4C1A-90A6-44E2D88A96EB}"/>
              </a:ext>
            </a:extLst>
          </p:cNvPr>
          <p:cNvSpPr>
            <a:spLocks noGrp="1"/>
          </p:cNvSpPr>
          <p:nvPr>
            <p:ph idx="1"/>
          </p:nvPr>
        </p:nvSpPr>
        <p:spPr/>
        <p:txBody>
          <a:bodyPr/>
          <a:lstStyle/>
          <a:p>
            <a:pPr marL="0" marR="0">
              <a:lnSpc>
                <a:spcPct val="107000"/>
              </a:lnSpc>
              <a:spcBef>
                <a:spcPts val="0"/>
              </a:spcBef>
              <a:spcAft>
                <a:spcPts val="800"/>
              </a:spcAft>
            </a:pP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Garland, D. (2017). The concept of American exceptionalism and the case of capital punishment.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American Exceptionalism in Crime and Punishment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103-120.</a:t>
            </a:r>
          </a:p>
          <a:p>
            <a:pPr marL="0" marR="0">
              <a:lnSpc>
                <a:spcPct val="107000"/>
              </a:lnSpc>
              <a:spcBef>
                <a:spcPts val="0"/>
              </a:spcBef>
              <a:spcAft>
                <a:spcPts val="800"/>
              </a:spcAft>
            </a:pPr>
            <a:r>
              <a:rPr lang="en-US" sz="180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rPr>
              <a:t>Hochkammer</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W. O. (2017). The Capital Punishment Controversy. In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Capital Punishment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(pp. 65-84). Routledge.</a:t>
            </a:r>
          </a:p>
          <a:p>
            <a:pPr marL="0" marR="0">
              <a:lnSpc>
                <a:spcPct val="107000"/>
              </a:lnSpc>
              <a:spcBef>
                <a:spcPts val="0"/>
              </a:spcBef>
              <a:spcAft>
                <a:spcPts val="800"/>
              </a:spcAft>
            </a:pPr>
            <a:r>
              <a:rPr lang="en-US" sz="1800" dirty="0" err="1">
                <a:solidFill>
                  <a:srgbClr val="222222"/>
                </a:solidFill>
                <a:effectLst/>
                <a:latin typeface="Arial" panose="020B0604020202020204" pitchFamily="34" charset="0"/>
                <a:ea typeface="Calibri" panose="020F0502020204030204" pitchFamily="34" charset="0"/>
                <a:cs typeface="Times New Roman" panose="02020603050405020304" pitchFamily="18" charset="0"/>
              </a:rPr>
              <a:t>Sabriseilabi</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S. (2021).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Divinely ordained death? Exploring religious determinants of support for capital punishment, abortion, and euthanasia</a:t>
            </a:r>
            <a:r>
              <a:rPr lang="en-US" sz="1800" dirty="0">
                <a:effectLst/>
                <a:latin typeface="Calibri" panose="020F0502020204030204" pitchFamily="34" charset="0"/>
                <a:ea typeface="Calibri" panose="020F0502020204030204" pitchFamily="34" charset="0"/>
                <a:cs typeface="Times New Roman" panose="02020603050405020304" pitchFamily="18" charset="0"/>
              </a:rPr>
              <a:t> (Doctoral dissertation).</a:t>
            </a:r>
          </a:p>
          <a:p>
            <a:endParaRPr lang="en-US" dirty="0"/>
          </a:p>
        </p:txBody>
      </p:sp>
    </p:spTree>
    <p:extLst>
      <p:ext uri="{BB962C8B-B14F-4D97-AF65-F5344CB8AC3E}">
        <p14:creationId xmlns:p14="http://schemas.microsoft.com/office/powerpoint/2010/main" val="195932891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TotalTime>
  <Words>738</Words>
  <Application>Microsoft Office PowerPoint</Application>
  <PresentationFormat>Widescreen</PresentationFormat>
  <Paragraphs>44</Paragraphs>
  <Slides>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Times New Roman</vt:lpstr>
      <vt:lpstr>Trebuchet MS</vt:lpstr>
      <vt:lpstr>Wingdings</vt:lpstr>
      <vt:lpstr>Wingdings 3</vt:lpstr>
      <vt:lpstr>Facet</vt:lpstr>
      <vt:lpstr>Social Justice: Opposing Capital Punishment </vt:lpstr>
      <vt:lpstr>Capital Punishment Intentions not Achieved</vt:lpstr>
      <vt:lpstr>Religious or cultural</vt:lpstr>
      <vt:lpstr>Personal or Interpersonal Beliefs</vt:lpstr>
      <vt:lpstr>Personal or Interpersonal Beliefs Cont.</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Mwaura</dc:creator>
  <cp:lastModifiedBy>HP</cp:lastModifiedBy>
  <cp:revision>4</cp:revision>
  <dcterms:created xsi:type="dcterms:W3CDTF">2021-10-06T10:18:47Z</dcterms:created>
  <dcterms:modified xsi:type="dcterms:W3CDTF">2021-10-06T10:54:08Z</dcterms:modified>
</cp:coreProperties>
</file>